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6" r:id="rId4"/>
    <p:sldId id="260" r:id="rId5"/>
    <p:sldId id="267" r:id="rId6"/>
    <p:sldId id="269" r:id="rId7"/>
    <p:sldId id="271" r:id="rId8"/>
    <p:sldId id="270" r:id="rId9"/>
    <p:sldId id="276" r:id="rId10"/>
    <p:sldId id="279" r:id="rId11"/>
    <p:sldId id="280" r:id="rId12"/>
    <p:sldId id="281" r:id="rId13"/>
    <p:sldId id="282" r:id="rId14"/>
    <p:sldId id="283" r:id="rId15"/>
    <p:sldId id="285" r:id="rId16"/>
    <p:sldId id="286" r:id="rId17"/>
    <p:sldId id="287" r:id="rId18"/>
    <p:sldId id="293" r:id="rId19"/>
    <p:sldId id="294" r:id="rId20"/>
    <p:sldId id="288" r:id="rId21"/>
    <p:sldId id="295" r:id="rId22"/>
    <p:sldId id="289" r:id="rId23"/>
    <p:sldId id="290" r:id="rId24"/>
    <p:sldId id="273" r:id="rId25"/>
    <p:sldId id="29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9" autoAdjust="0"/>
    <p:restoredTop sz="85786" autoAdjust="0"/>
  </p:normalViewPr>
  <p:slideViewPr>
    <p:cSldViewPr snapToGrid="0">
      <p:cViewPr varScale="1">
        <p:scale>
          <a:sx n="74" d="100"/>
          <a:sy n="74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5931C-2D9A-45A9-B380-1E885F44684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E775F-5DAE-4DD3-BE7F-1A24DEDC0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1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2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10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303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두 모델 모두 동일한 애니메이션 속의 캐릭터를 위주로 추천하는 문제가 발생합니다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81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예상 원인과 해결 방안에 대해 고민해보았습니다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descriptio</a:t>
            </a:r>
            <a:r>
              <a:rPr lang="ko-KR" altLang="en-US" dirty="0" smtClean="0"/>
              <a:t>을 제외한 모델의 경우 </a:t>
            </a:r>
            <a:r>
              <a:rPr lang="en-US" altLang="ko-KR" dirty="0" smtClean="0"/>
              <a:t>tag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데이터의 비중이 높습니다</a:t>
            </a:r>
            <a:r>
              <a:rPr lang="en-US" altLang="ko-KR" baseline="0" dirty="0" smtClean="0"/>
              <a:t>.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같은 애니메이션</a:t>
            </a:r>
            <a:r>
              <a:rPr lang="ko-KR" altLang="en-US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등장하는 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캐릭터</a:t>
            </a:r>
            <a:r>
              <a:rPr lang="ko-KR" altLang="en-US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일수록 </a:t>
            </a:r>
            <a:r>
              <a:rPr lang="en-US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tag</a:t>
            </a:r>
            <a:r>
              <a:rPr lang="ko-KR" altLang="en-US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의 단어가 같을 확률 높아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동일한 </a:t>
            </a:r>
            <a:r>
              <a:rPr lang="ko-KR" altLang="en-US" baseline="0" dirty="0" err="1" smtClean="0"/>
              <a:t>애니매이션의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케릭터를</a:t>
            </a:r>
            <a:r>
              <a:rPr lang="ko-KR" altLang="en-US" baseline="0" dirty="0" smtClean="0"/>
              <a:t> 추천해 주는 경향이 있다고 여겨집니다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description</a:t>
            </a:r>
            <a:r>
              <a:rPr lang="ko-KR" altLang="en-US" baseline="0" dirty="0" smtClean="0"/>
              <a:t>만을 사용한 모델의 경우 </a:t>
            </a:r>
            <a:r>
              <a:rPr lang="en-US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Description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대한 텍스트 </a:t>
            </a:r>
            <a:r>
              <a:rPr lang="ko-KR" altLang="ko-KR" sz="12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마이닝</a:t>
            </a:r>
            <a:r>
              <a:rPr lang="ko-KR" altLang="en-US" sz="12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tf-idf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이용하는데 단어의 빈도를 우선으로 삼</a:t>
            </a:r>
            <a:r>
              <a:rPr lang="ko-KR" altLang="en-US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습니다</a:t>
            </a:r>
            <a:r>
              <a:rPr lang="en-US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=&gt; 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같은 애니메이션 캐릭터의 </a:t>
            </a:r>
            <a:r>
              <a:rPr lang="en-US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description</a:t>
            </a:r>
            <a:r>
              <a:rPr lang="ko-KR" altLang="ko-KR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이면 해당 애니메이션에서만 사용되는 고유명사를 공유</a:t>
            </a:r>
            <a:r>
              <a:rPr lang="ko-KR" altLang="en-US" sz="12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하므로 이 또한 </a:t>
            </a:r>
            <a:r>
              <a:rPr lang="ko-KR" altLang="en-US" baseline="0" dirty="0" smtClean="0"/>
              <a:t>동일한 </a:t>
            </a:r>
            <a:r>
              <a:rPr lang="ko-KR" altLang="en-US" baseline="0" dirty="0" err="1" smtClean="0"/>
              <a:t>애니매이션의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케릭터를</a:t>
            </a:r>
            <a:r>
              <a:rPr lang="ko-KR" altLang="en-US" baseline="0" dirty="0" smtClean="0"/>
              <a:t> 추천해 주는 경향에 대한 원인이 될 수 있다고 여겨집니다</a:t>
            </a:r>
            <a:r>
              <a:rPr lang="en-US" altLang="ko-KR" baseline="0" dirty="0" smtClean="0"/>
              <a:t>.</a:t>
            </a:r>
            <a:endParaRPr lang="ko-KR" altLang="en-US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2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218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말해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장르만을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사용했을 경우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나루토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드래곤볼과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관련된 결과로 편향된 것을 확인할 수 있었지만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속성을 함께 사용했을 경우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샤먼킹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블리치와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실제로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유의미해보이는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결과를 함께 얻었음을 알 수 있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502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478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solidFill>
                  <a:schemeClr val="dk1"/>
                </a:solidFill>
              </a:rPr>
              <a:t>다음은 협업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필터링입니다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협업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필터링은</a:t>
            </a:r>
            <a:r>
              <a:rPr lang="ko-KR" altLang="en-US" sz="1200" dirty="0" smtClean="0">
                <a:solidFill>
                  <a:schemeClr val="dk1"/>
                </a:solidFill>
              </a:rPr>
              <a:t> 나와 성향이 비슷한 친구들은 어떤 애니메이션을 찾아볼까</a:t>
            </a:r>
            <a:r>
              <a:rPr lang="en-US" altLang="ko-KR" sz="1200" dirty="0" smtClean="0">
                <a:solidFill>
                  <a:schemeClr val="dk1"/>
                </a:solidFill>
              </a:rPr>
              <a:t>? </a:t>
            </a:r>
            <a:r>
              <a:rPr lang="ko-KR" altLang="en-US" sz="1200" dirty="0" smtClean="0">
                <a:solidFill>
                  <a:schemeClr val="dk1"/>
                </a:solidFill>
              </a:rPr>
              <a:t>라는 아이디어에서 출발합니다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많은 사용자들로부터 애니메이션에 대해 평가를 내린 평점 데이터 즉 기호 정보가 담긴 데이터 셋을 사용하여 사용자들이 좋아할만한 다른 콘텐츠를 추천해주는 방법입니다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저희는 협업 </a:t>
            </a:r>
            <a:r>
              <a:rPr lang="ko-KR" altLang="en-US" sz="1200" dirty="0" err="1" smtClean="0">
                <a:solidFill>
                  <a:schemeClr val="dk1"/>
                </a:solidFill>
              </a:rPr>
              <a:t>필터링</a:t>
            </a:r>
            <a:r>
              <a:rPr lang="ko-KR" altLang="en-US" sz="1200" dirty="0" smtClean="0">
                <a:solidFill>
                  <a:schemeClr val="dk1"/>
                </a:solidFill>
              </a:rPr>
              <a:t> 기반의 추천 시스템을 구현하기 위해 서프라이즈라는 사용하였습니다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 </a:t>
            </a:r>
            <a:r>
              <a:rPr lang="ko-KR" altLang="en-US" sz="1200" dirty="0" smtClean="0">
                <a:solidFill>
                  <a:schemeClr val="dk1"/>
                </a:solidFill>
              </a:rPr>
              <a:t>서프라이즈 라이브러리는 </a:t>
            </a:r>
            <a:r>
              <a:rPr lang="en-US" altLang="ko-KR" sz="1200" dirty="0" smtClean="0">
                <a:solidFill>
                  <a:schemeClr val="dk1"/>
                </a:solidFill>
              </a:rPr>
              <a:t>Python</a:t>
            </a:r>
            <a:r>
              <a:rPr lang="ko-KR" altLang="en-US" sz="1200" dirty="0" smtClean="0">
                <a:solidFill>
                  <a:schemeClr val="dk1"/>
                </a:solidFill>
              </a:rPr>
              <a:t>에 기반하며 </a:t>
            </a:r>
            <a:r>
              <a:rPr lang="en-US" altLang="ko-KR" sz="1200" dirty="0" err="1" smtClean="0">
                <a:solidFill>
                  <a:schemeClr val="dk1"/>
                </a:solidFill>
              </a:rPr>
              <a:t>Scikit</a:t>
            </a:r>
            <a:r>
              <a:rPr lang="en-US" altLang="ko-KR" sz="1200" dirty="0" smtClean="0">
                <a:solidFill>
                  <a:schemeClr val="dk1"/>
                </a:solidFill>
              </a:rPr>
              <a:t>-learn API</a:t>
            </a:r>
            <a:r>
              <a:rPr lang="ko-KR" altLang="en-US" sz="1200" dirty="0" smtClean="0">
                <a:solidFill>
                  <a:schemeClr val="dk1"/>
                </a:solidFill>
              </a:rPr>
              <a:t>와 비슷한 형태로 제공을 하여 추천 시스템 구현을 도와주는 편리한 라이브러리입니다</a:t>
            </a:r>
            <a:r>
              <a:rPr lang="en-US" altLang="ko-KR" sz="1200" dirty="0" smtClean="0">
                <a:solidFill>
                  <a:schemeClr val="dk1"/>
                </a:solidFill>
              </a:rPr>
              <a:t>.</a:t>
            </a:r>
            <a:endParaRPr lang="ko-KR" altLang="en-US" sz="12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398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서프라이즈 라이브러리를 활용하여 추천시스템을 구현하고자 할 때 사용할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사용자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아이템의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평점으로 이루어져 있어야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팀은 </a:t>
            </a:r>
            <a:r>
              <a:rPr lang="ko-KR" altLang="en-US" dirty="0" err="1" smtClean="0"/>
              <a:t>캐글에서</a:t>
            </a:r>
            <a:r>
              <a:rPr lang="ko-KR" altLang="en-US" dirty="0" smtClean="0"/>
              <a:t> 제공하는 애니메이션 평점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활용하였습니다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26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알고리즘을 이용하여 평점을 예측하기 전에 원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row 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5</a:t>
            </a:r>
            <a:r>
              <a:rPr lang="ko-KR" altLang="en-US" dirty="0" smtClean="0"/>
              <a:t>명 미만의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에게 평가를 받은 애니메이션을 모두 제거하고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미만의 애니메이션을 평가한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를 모두 제거하였습니다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anime </a:t>
            </a:r>
            <a:r>
              <a:rPr lang="ko-KR" altLang="en-US" dirty="0" smtClean="0"/>
              <a:t>데이터셋에서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거쳐 제거된 애니메이션을 평점 데이터에서도 제거해주었습니다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03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124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협업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대표적인 접근법에는 두가지가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첫번째는 기존에 있는 데이터를 기반으로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하는 메모리 기반 </a:t>
            </a:r>
            <a:r>
              <a:rPr lang="ko-KR" altLang="en-US" dirty="0" err="1" smtClean="0"/>
              <a:t>필터링으로</a:t>
            </a:r>
            <a:r>
              <a:rPr lang="ko-KR" altLang="en-US" dirty="0" smtClean="0"/>
              <a:t>  </a:t>
            </a:r>
            <a:r>
              <a:rPr lang="en-US" altLang="ko-KR" dirty="0" smtClean="0"/>
              <a:t>k</a:t>
            </a:r>
            <a:r>
              <a:rPr lang="ko-KR" altLang="en-US" dirty="0" smtClean="0"/>
              <a:t>명의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이웃에 기반한 </a:t>
            </a:r>
            <a:r>
              <a:rPr lang="en-US" altLang="ko-KR" dirty="0" smtClean="0"/>
              <a:t>KNN </a:t>
            </a:r>
            <a:r>
              <a:rPr lang="ko-KR" altLang="en-US" dirty="0" smtClean="0"/>
              <a:t>등이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두번째는 사용자와 아이템이 숨겨진 특성 값을 계산하여 필터링하는 모델 기반 </a:t>
            </a:r>
            <a:r>
              <a:rPr lang="ko-KR" altLang="en-US" dirty="0" err="1" smtClean="0"/>
              <a:t>필터링으로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SVD, MF </a:t>
            </a:r>
            <a:r>
              <a:rPr lang="ko-KR" altLang="en-US" dirty="0" smtClean="0"/>
              <a:t>등이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이 모든 알고리즘의 성능을 비교하여 가장 좋은 성능을 가진 알고리즘을 사용할 예정입니다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725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저희 팀은 </a:t>
            </a:r>
            <a:r>
              <a:rPr lang="en-US" altLang="ko-KR" dirty="0" smtClean="0"/>
              <a:t>surprise </a:t>
            </a:r>
            <a:r>
              <a:rPr lang="ko-KR" altLang="en-US" dirty="0" smtClean="0"/>
              <a:t>라이브러리에 내장되어 있는 </a:t>
            </a:r>
            <a:r>
              <a:rPr lang="en-US" altLang="ko-KR" dirty="0" smtClean="0"/>
              <a:t>cross validate </a:t>
            </a:r>
            <a:r>
              <a:rPr lang="ko-KR" altLang="en-US" dirty="0" smtClean="0"/>
              <a:t>기능을 사용하여 </a:t>
            </a:r>
            <a:r>
              <a:rPr lang="en-US" altLang="ko-KR" dirty="0" smtClean="0"/>
              <a:t>Normal Predictor</a:t>
            </a:r>
            <a:r>
              <a:rPr lang="ko-KR" altLang="en-US" dirty="0" smtClean="0"/>
              <a:t>를 제외한 모든 알고리즘에 대해 성능 평가를 실시할 예정입니다</a:t>
            </a:r>
            <a:r>
              <a:rPr lang="en-US" altLang="ko-KR" dirty="0" smtClean="0"/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Normal Predictor</a:t>
            </a:r>
            <a:r>
              <a:rPr lang="ko-KR" altLang="en-US" dirty="0" smtClean="0">
                <a:solidFill>
                  <a:schemeClr val="dk1"/>
                </a:solidFill>
              </a:rPr>
              <a:t>는 평점을 무작위로 추출하는 알고리즘으로 성능이 안좋다고 알려져 있기 때문에 제외하였습니다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424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이후 성능이 좋다고 판단된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정도의 알고리즘의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최적화하기 위해 </a:t>
            </a:r>
            <a:r>
              <a:rPr lang="en-US" altLang="ko-KR" dirty="0" smtClean="0"/>
              <a:t>Grid search</a:t>
            </a:r>
            <a:r>
              <a:rPr lang="ko-KR" altLang="en-US" dirty="0" smtClean="0"/>
              <a:t>를 통해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조정할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알고리즘 마다 조정해야 할 </a:t>
            </a:r>
            <a:r>
              <a:rPr lang="ko-KR" altLang="en-US" dirty="0" err="1" smtClean="0"/>
              <a:t>파라미터의</a:t>
            </a:r>
            <a:r>
              <a:rPr lang="ko-KR" altLang="en-US" dirty="0" smtClean="0"/>
              <a:t> 종류는 다음과 같습니다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07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/>
              <a:t>마지막으로 최종적으로 결정된 알고리즘을 사용하여 추천시스템을 구현할 수 있는 코드입니다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가장 먼저 </a:t>
            </a:r>
            <a:r>
              <a:rPr lang="ko-KR" altLang="en-US" dirty="0" smtClean="0">
                <a:solidFill>
                  <a:schemeClr val="dk1"/>
                </a:solidFill>
              </a:rPr>
              <a:t>사용할 알고리즘과 추천 대상자인 </a:t>
            </a:r>
            <a:r>
              <a:rPr lang="en-US" altLang="ko-KR" dirty="0" smtClean="0">
                <a:solidFill>
                  <a:schemeClr val="dk1"/>
                </a:solidFill>
              </a:rPr>
              <a:t>User</a:t>
            </a:r>
            <a:r>
              <a:rPr lang="ko-KR" altLang="en-US" dirty="0" smtClean="0">
                <a:solidFill>
                  <a:schemeClr val="dk1"/>
                </a:solidFill>
              </a:rPr>
              <a:t>의 </a:t>
            </a:r>
            <a:r>
              <a:rPr lang="en-US" altLang="ko-KR" dirty="0" smtClean="0">
                <a:solidFill>
                  <a:schemeClr val="dk1"/>
                </a:solidFill>
              </a:rPr>
              <a:t>id</a:t>
            </a:r>
            <a:r>
              <a:rPr lang="ko-KR" altLang="en-US" dirty="0" smtClean="0">
                <a:solidFill>
                  <a:schemeClr val="dk1"/>
                </a:solidFill>
              </a:rPr>
              <a:t>를 </a:t>
            </a:r>
            <a:r>
              <a:rPr lang="ko-KR" altLang="en-US" dirty="0" err="1" smtClean="0">
                <a:solidFill>
                  <a:schemeClr val="dk1"/>
                </a:solidFill>
              </a:rPr>
              <a:t>입력받습니다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en-US" altLang="ko-KR" dirty="0" err="1" smtClean="0">
                <a:solidFill>
                  <a:schemeClr val="dk1"/>
                </a:solidFill>
              </a:rPr>
              <a:t>User_id</a:t>
            </a:r>
            <a:r>
              <a:rPr lang="ko-KR" altLang="en-US" dirty="0" smtClean="0">
                <a:solidFill>
                  <a:schemeClr val="dk1"/>
                </a:solidFill>
              </a:rPr>
              <a:t>에 해당하는 사용자가 이미 평점을 매긴</a:t>
            </a:r>
            <a:r>
              <a:rPr lang="en-US" altLang="ko-KR" dirty="0" smtClean="0">
                <a:solidFill>
                  <a:schemeClr val="dk1"/>
                </a:solidFill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</a:rPr>
              <a:t>즉 이미 시청한 애니메이션을 제외한 후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r>
              <a:rPr lang="ko-KR" altLang="en-US" dirty="0" smtClean="0">
                <a:solidFill>
                  <a:schemeClr val="dk1"/>
                </a:solidFill>
              </a:rPr>
              <a:t>입력된 알고리즘에 의해 사용자가 평점을 매기지 않은 애니메이션의 평점을 예측합니다</a:t>
            </a:r>
            <a:r>
              <a:rPr lang="en-US" altLang="ko-KR" dirty="0" smtClean="0">
                <a:solidFill>
                  <a:schemeClr val="dk1"/>
                </a:solidFill>
              </a:rPr>
              <a:t>. </a:t>
            </a:r>
            <a:r>
              <a:rPr lang="ko-KR" altLang="en-US" dirty="0" smtClean="0">
                <a:solidFill>
                  <a:schemeClr val="dk1"/>
                </a:solidFill>
              </a:rPr>
              <a:t>마지막으로 예측된 평점 중 가장 높은 평점을 받은 상위 </a:t>
            </a:r>
            <a:r>
              <a:rPr lang="en-US" altLang="ko-KR" dirty="0" smtClean="0">
                <a:solidFill>
                  <a:schemeClr val="dk1"/>
                </a:solidFill>
              </a:rPr>
              <a:t>N</a:t>
            </a:r>
            <a:r>
              <a:rPr lang="ko-KR" altLang="en-US" dirty="0" smtClean="0">
                <a:solidFill>
                  <a:schemeClr val="dk1"/>
                </a:solidFill>
              </a:rPr>
              <a:t>개의 애니메이션을 추천해줍니다</a:t>
            </a:r>
            <a:r>
              <a:rPr lang="en-US" altLang="ko-KR" dirty="0" smtClean="0">
                <a:solidFill>
                  <a:schemeClr val="dk1"/>
                </a:solidFill>
              </a:rPr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3788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120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5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35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33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191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80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13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86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02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5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59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4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27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15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8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9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0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B20AD-AEE0-49AE-8203-520D156E8564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F401-4501-43AD-9937-D4DE32ABEC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6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hyperlink" Target="https://ko.wikipedia.org/wiki/%EC%82%AC%EC%9A%A9%EC%9E%90_(%EC%BB%B4%ED%93%A8%ED%8C%85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code-table.com/kr/22EE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786333" y="3613401"/>
            <a:ext cx="663920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333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Recommender Systems 1</a:t>
            </a:r>
            <a:r>
              <a:rPr lang="ko-KR" altLang="en-US" sz="3333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  <a:endParaRPr lang="en-US" altLang="ko-KR" sz="3333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5000"/>
              </a:lnSpc>
            </a:pPr>
            <a:r>
              <a:rPr lang="ko-KR" altLang="en-US" sz="24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하계</a:t>
            </a:r>
            <a:r>
              <a:rPr lang="en-US" altLang="ko-KR" sz="24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컨퍼런스 중간</a:t>
            </a:r>
            <a:r>
              <a:rPr lang="en-US" altLang="ko-KR" sz="24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</a:t>
            </a:r>
            <a:endParaRPr lang="ko-KR" altLang="en-US" sz="1467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5000"/>
              </a:lnSpc>
            </a:pPr>
            <a:endParaRPr sz="240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5000"/>
              </a:lnSpc>
            </a:pPr>
            <a:endParaRPr lang="en-US" sz="240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5000"/>
              </a:lnSpc>
            </a:pPr>
            <a:endParaRPr lang="en-US" sz="240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2022.07.26</a:t>
            </a:r>
          </a:p>
          <a:p>
            <a:pPr>
              <a:lnSpc>
                <a:spcPct val="115000"/>
              </a:lnSpc>
            </a:pPr>
            <a:r>
              <a:rPr lang="ko-KR" altLang="en-US" sz="1467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김병준 김정우 김찬호 박정현</a:t>
            </a:r>
            <a:endParaRPr sz="1467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6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84" y="2693430"/>
            <a:ext cx="4875562" cy="2880158"/>
          </a:xfrm>
          <a:prstGeom prst="rect">
            <a:avLst/>
          </a:prstGeom>
        </p:spPr>
      </p:pic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/>
          <p:cNvCxnSpPr/>
          <p:nvPr/>
        </p:nvCxnSpPr>
        <p:spPr>
          <a:xfrm>
            <a:off x="6837680" y="1727200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55;p13"/>
          <p:cNvSpPr txBox="1"/>
          <p:nvPr/>
        </p:nvSpPr>
        <p:spPr>
          <a:xfrm>
            <a:off x="3650575" y="1619756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제외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55;p13"/>
          <p:cNvSpPr txBox="1"/>
          <p:nvPr/>
        </p:nvSpPr>
        <p:spPr>
          <a:xfrm>
            <a:off x="8273375" y="1619755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7772" y="1206009"/>
            <a:ext cx="2010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Monkey D.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Luffy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184" y="2693431"/>
            <a:ext cx="4845829" cy="2880157"/>
          </a:xfrm>
          <a:prstGeom prst="rect">
            <a:avLst/>
          </a:prstGeom>
        </p:spPr>
      </p:pic>
      <p:sp>
        <p:nvSpPr>
          <p:cNvPr id="16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 결과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56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84" y="2693431"/>
            <a:ext cx="4835416" cy="2873218"/>
          </a:xfrm>
          <a:prstGeom prst="rect">
            <a:avLst/>
          </a:prstGeom>
        </p:spPr>
      </p:pic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직선 연결선 2"/>
          <p:cNvCxnSpPr/>
          <p:nvPr/>
        </p:nvCxnSpPr>
        <p:spPr>
          <a:xfrm>
            <a:off x="6837680" y="1727200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55;p13"/>
          <p:cNvSpPr txBox="1"/>
          <p:nvPr/>
        </p:nvSpPr>
        <p:spPr>
          <a:xfrm>
            <a:off x="3650575" y="1619756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제외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55;p13"/>
          <p:cNvSpPr txBox="1"/>
          <p:nvPr/>
        </p:nvSpPr>
        <p:spPr>
          <a:xfrm>
            <a:off x="8273375" y="1619755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95190" y="1206009"/>
            <a:ext cx="168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Ash’s Pikachu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53" y="2693431"/>
            <a:ext cx="4857666" cy="2873218"/>
          </a:xfrm>
          <a:prstGeom prst="rect">
            <a:avLst/>
          </a:prstGeom>
        </p:spPr>
      </p:pic>
      <p:sp>
        <p:nvSpPr>
          <p:cNvPr id="15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 결과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2101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 문제점 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55;p13"/>
          <p:cNvSpPr txBox="1"/>
          <p:nvPr/>
        </p:nvSpPr>
        <p:spPr>
          <a:xfrm>
            <a:off x="3256309" y="1314509"/>
            <a:ext cx="7442793" cy="1169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</a:t>
            </a:r>
            <a:r>
              <a:rPr lang="ko-KR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애니메이션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속의 </a:t>
            </a:r>
            <a:r>
              <a:rPr lang="ko-KR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캐릭터를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위주로 </a:t>
            </a:r>
            <a:r>
              <a:rPr lang="ko-KR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추천하는</a:t>
            </a:r>
            <a:endParaRPr lang="en-US" altLang="ko-KR" sz="20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ko-KR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</a:t>
            </a:r>
            <a:r>
              <a:rPr lang="ko-KR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8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55;p13"/>
          <p:cNvSpPr txBox="1"/>
          <p:nvPr/>
        </p:nvSpPr>
        <p:spPr>
          <a:xfrm>
            <a:off x="4485048" y="2750621"/>
            <a:ext cx="5487552" cy="74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342900" lvl="0" indent="-342900">
              <a:lnSpc>
                <a:spcPct val="115000"/>
              </a:lnSpc>
              <a:buAutoNum type="arabicParenBoth"/>
            </a:pPr>
            <a:r>
              <a:rPr lang="ko-KR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아마 </a:t>
            </a:r>
            <a:r>
              <a:rPr lang="ko-KR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검색자가</a:t>
            </a:r>
            <a:r>
              <a:rPr lang="ko-K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 그 캐릭터들을 잘 알고 있을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것임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lvl="0" indent="-342900">
              <a:lnSpc>
                <a:spcPct val="115000"/>
              </a:lnSpc>
              <a:buAutoNum type="arabicParenBoth"/>
            </a:pPr>
            <a:r>
              <a:rPr lang="ko-KR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애니메이션에 나왔다고 해서 비슷한 캐릭터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라는 보장 어려움</a:t>
            </a:r>
            <a:r>
              <a:rPr lang="ko-KR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853" y="4087768"/>
            <a:ext cx="3886389" cy="23093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53" y="4098345"/>
            <a:ext cx="3886389" cy="22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 문제점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예상 원인 및 해결 방안 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837680" y="1778499"/>
            <a:ext cx="0" cy="2357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55;p13"/>
          <p:cNvSpPr txBox="1"/>
          <p:nvPr/>
        </p:nvSpPr>
        <p:spPr>
          <a:xfrm>
            <a:off x="3650575" y="1671055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제외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2" name="Google Shape;55;p13"/>
          <p:cNvSpPr txBox="1"/>
          <p:nvPr/>
        </p:nvSpPr>
        <p:spPr>
          <a:xfrm>
            <a:off x="8273375" y="1671054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9080" y="2722613"/>
            <a:ext cx="4439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Description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대한 텍스트 </a:t>
            </a:r>
            <a:r>
              <a:rPr lang="ko-KR" altLang="ko-KR" sz="14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마이닝</a:t>
            </a:r>
            <a:r>
              <a:rPr lang="ko-KR" altLang="en-US" sz="14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시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kern="10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tf-idf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이용하는데 단어의 빈도를 우선으로 삼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음</a:t>
            </a:r>
            <a:endParaRPr lang="en-US" altLang="ko-KR" sz="14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sz="14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같은 애니메이션 캐릭터의 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description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이면 해당 애니메이션에서만 사용되는 고유명사를 공유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55;p13"/>
          <p:cNvSpPr txBox="1"/>
          <p:nvPr/>
        </p:nvSpPr>
        <p:spPr>
          <a:xfrm>
            <a:off x="2129042" y="1255704"/>
            <a:ext cx="2077197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ko-KR" altLang="en-US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예상 원인 </a:t>
            </a:r>
            <a:endParaRPr lang="en-US" altLang="ko-KR" sz="14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17720" y="4858956"/>
            <a:ext cx="4439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외모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성격 등 다양한 요소를 종합적으로 고려</a:t>
            </a:r>
            <a:endParaRPr lang="en-US" altLang="ko-KR" sz="14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어떤 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element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어느 정도 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weight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를 줄 지 반복적으로 실험하면서 결과를 비교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55;p13"/>
          <p:cNvSpPr txBox="1"/>
          <p:nvPr/>
        </p:nvSpPr>
        <p:spPr>
          <a:xfrm>
            <a:off x="4456947" y="4289610"/>
            <a:ext cx="2077197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ko-KR" altLang="en-US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해결 방안</a:t>
            </a:r>
            <a:endParaRPr lang="en-US" altLang="ko-KR" sz="14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36987" y="2722613"/>
            <a:ext cx="4439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Tag</a:t>
            </a:r>
            <a:r>
              <a:rPr lang="ko-KR" altLang="en-US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의 데이터 비중이 높음 </a:t>
            </a:r>
            <a:endParaRPr lang="en-US" altLang="ko-KR" sz="14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endParaRPr lang="en-US" altLang="ko-KR" sz="1400" kern="100" dirty="0" smtClean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같은 애니메이션</a:t>
            </a:r>
            <a:r>
              <a:rPr lang="ko-KR" altLang="en-US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에 등장하는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캐릭터</a:t>
            </a:r>
            <a:r>
              <a:rPr lang="ko-KR" altLang="en-US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일수록 </a:t>
            </a:r>
            <a:r>
              <a:rPr lang="en-US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tag</a:t>
            </a:r>
            <a:r>
              <a:rPr lang="ko-KR" altLang="en-US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의 단어가 같을 확률 높음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6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모델링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5;p13"/>
          <p:cNvSpPr txBox="1"/>
          <p:nvPr/>
        </p:nvSpPr>
        <p:spPr>
          <a:xfrm>
            <a:off x="2514089" y="1071943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2. </a:t>
            </a:r>
            <a:r>
              <a:rPr lang="en-US" altLang="ko-KR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</a:t>
            </a:r>
            <a:r>
              <a:rPr lang="en-US" altLang="ko-KR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(contents-based filtering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)</a:t>
            </a:r>
            <a:endParaRPr lang="en-US" altLang="ko-KR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4" name="Google Shape;55;p13"/>
          <p:cNvSpPr txBox="1"/>
          <p:nvPr/>
        </p:nvSpPr>
        <p:spPr>
          <a:xfrm>
            <a:off x="3251540" y="2400300"/>
            <a:ext cx="6966625" cy="707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모든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정보를 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가지고 모델링</a:t>
            </a:r>
            <a:endParaRPr lang="en-US" altLang="ko-KR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5" name="Google Shape;55;p13"/>
          <p:cNvSpPr txBox="1"/>
          <p:nvPr/>
        </p:nvSpPr>
        <p:spPr>
          <a:xfrm>
            <a:off x="3251540" y="4846737"/>
            <a:ext cx="6966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Genre</a:t>
            </a:r>
            <a:r>
              <a:rPr lang="ko-KR" altLang="en-US" sz="2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</a:t>
            </a:r>
            <a:r>
              <a:rPr lang="en-US" altLang="ko-KR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사용하여 모델링</a:t>
            </a:r>
            <a:endParaRPr lang="en-US" altLang="ko-KR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20173" y="370044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vs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502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결과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 descr="텍스트이(가) 표시된 사진&#10;&#10;자동 생성된 설명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97" y="1886230"/>
            <a:ext cx="3637915" cy="263017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60" y="1856385"/>
            <a:ext cx="3611880" cy="2689860"/>
          </a:xfrm>
          <a:prstGeom prst="rect">
            <a:avLst/>
          </a:prstGeom>
        </p:spPr>
      </p:pic>
      <p:sp>
        <p:nvSpPr>
          <p:cNvPr id="12" name="Google Shape;55;p13"/>
          <p:cNvSpPr txBox="1"/>
          <p:nvPr/>
        </p:nvSpPr>
        <p:spPr>
          <a:xfrm>
            <a:off x="3691441" y="1289797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모두 포함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55;p13"/>
          <p:cNvSpPr txBox="1"/>
          <p:nvPr/>
        </p:nvSpPr>
        <p:spPr>
          <a:xfrm>
            <a:off x="8698043" y="1293100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Genre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 사용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5" name="Google Shape;55;p13"/>
          <p:cNvSpPr txBox="1"/>
          <p:nvPr/>
        </p:nvSpPr>
        <p:spPr>
          <a:xfrm>
            <a:off x="3296327" y="5384567"/>
            <a:ext cx="6966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유사한 결과 얻음</a:t>
            </a:r>
            <a:endParaRPr lang="en-US" altLang="ko-KR" sz="2000" b="1" dirty="0" smtClean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406" y="4552145"/>
            <a:ext cx="257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조금 더 다채로운 결과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6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6536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예상 원인 및 해결 방안 </a:t>
            </a:r>
            <a:endParaRPr lang="en-US" altLang="ko-KR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01430" y="1782248"/>
            <a:ext cx="731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kern="1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데이터의 </a:t>
            </a:r>
            <a:r>
              <a:rPr lang="ko-KR" altLang="ko-KR" b="1" kern="1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각 종류를 하나의 새로운 속성으로 변경하여 유사도행렬을 만들 때</a:t>
            </a:r>
            <a:r>
              <a:rPr lang="en-US" altLang="ko-KR" b="1" kern="1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ko-KR" altLang="ko-KR" b="1" kern="1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장르가 가지는 영향력이 너무 클 것으로 생각</a:t>
            </a:r>
            <a:r>
              <a:rPr lang="ko-KR" altLang="en-US" b="1" kern="1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됨</a:t>
            </a:r>
            <a:endParaRPr lang="en-US" altLang="ko-KR" b="1" kern="1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17800" y="3686097"/>
            <a:ext cx="6644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장르는 총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42</a:t>
            </a:r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개로 많은 종류의 데이터를 가</a:t>
            </a:r>
            <a:r>
              <a:rPr lang="ko-KR" altLang="en-US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지는</a:t>
            </a:r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반면 </a:t>
            </a:r>
            <a:endParaRPr lang="en-US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나머지 데이터는 종류가 많지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않</a:t>
            </a:r>
            <a:r>
              <a:rPr lang="ko-KR" altLang="en-US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음</a:t>
            </a:r>
          </a:p>
        </p:txBody>
      </p:sp>
      <p:sp>
        <p:nvSpPr>
          <p:cNvPr id="17" name="아래쪽 화살표 16"/>
          <p:cNvSpPr/>
          <p:nvPr/>
        </p:nvSpPr>
        <p:spPr>
          <a:xfrm flipH="1">
            <a:off x="6473831" y="2655931"/>
            <a:ext cx="320882" cy="491504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55;p13"/>
          <p:cNvSpPr txBox="1"/>
          <p:nvPr/>
        </p:nvSpPr>
        <p:spPr>
          <a:xfrm>
            <a:off x="2827841" y="3183248"/>
            <a:ext cx="2077197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ko-KR" altLang="en-US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예상 원인 </a:t>
            </a:r>
            <a:endParaRPr lang="en-US" altLang="ko-KR" sz="14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1" name="Google Shape;55;p13"/>
          <p:cNvSpPr txBox="1"/>
          <p:nvPr/>
        </p:nvSpPr>
        <p:spPr>
          <a:xfrm>
            <a:off x="2827840" y="4712166"/>
            <a:ext cx="2077197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ko-KR" altLang="en-US" sz="14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해결 방안</a:t>
            </a:r>
            <a:endParaRPr lang="en-US" altLang="ko-KR" sz="14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7800" y="5281512"/>
            <a:ext cx="6354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단순히 </a:t>
            </a:r>
            <a:r>
              <a:rPr lang="en-US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0,1 </a:t>
            </a:r>
            <a:r>
              <a:rPr lang="ko-KR" altLang="ko-KR" sz="14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원핫인코딩</a:t>
            </a:r>
            <a:r>
              <a:rPr lang="ko-KR" altLang="ko-KR" sz="14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형식이 아니라 가중치를 변경해가며 유사도행렬을 만든다면 더 좋은 결과를 얻을 수 있을 것으로 </a:t>
            </a:r>
            <a:r>
              <a:rPr lang="ko-KR" altLang="ko-KR" sz="1400" kern="10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예상</a:t>
            </a:r>
            <a:endParaRPr lang="ko-KR" altLang="ko-KR" sz="1400" kern="100" dirty="0"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92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모델링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55;p13"/>
          <p:cNvSpPr txBox="1"/>
          <p:nvPr/>
        </p:nvSpPr>
        <p:spPr>
          <a:xfrm>
            <a:off x="2514089" y="1071943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3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. 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추천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</a:t>
            </a:r>
            <a:r>
              <a:rPr lang="en-US" altLang="ko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ollaborative </a:t>
            </a:r>
            <a:r>
              <a:rPr lang="en-US" altLang="ko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Filtering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)</a:t>
            </a:r>
            <a:endParaRPr lang="en-US" altLang="ko-KR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7" name="Google Shape;58;p13"/>
          <p:cNvSpPr txBox="1"/>
          <p:nvPr/>
        </p:nvSpPr>
        <p:spPr>
          <a:xfrm>
            <a:off x="3185893" y="2869368"/>
            <a:ext cx="753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Nanum Gothic"/>
                <a:sym typeface="Nanum Gothic"/>
              </a:rPr>
              <a:t>=&gt;많은 </a:t>
            </a:r>
            <a:r>
              <a:rPr lang="ko" sz="1650" dirty="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+mn-ea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사용자</a:t>
            </a:r>
            <a:r>
              <a:rPr lang="ko" sz="1650" dirty="0">
                <a:solidFill>
                  <a:schemeClr val="dk1"/>
                </a:solidFill>
                <a:highlight>
                  <a:srgbClr val="FFFFFF"/>
                </a:highlight>
                <a:latin typeface="+mn-ea"/>
                <a:cs typeface="Nanum Gothic"/>
                <a:sym typeface="Nanum Gothic"/>
              </a:rPr>
              <a:t>들로부터 얻은 기호정보(taste information)에 따라 사용자들의    관심사들을 자동적으로 예측하게 해주는 방법</a:t>
            </a:r>
            <a:endParaRPr sz="2000" dirty="0">
              <a:solidFill>
                <a:schemeClr val="dk1"/>
              </a:solidFill>
              <a:latin typeface="+mn-ea"/>
              <a:cs typeface="Nanum Gothic"/>
              <a:sym typeface="Nanum Gothic"/>
            </a:endParaRPr>
          </a:p>
        </p:txBody>
      </p:sp>
      <p:sp>
        <p:nvSpPr>
          <p:cNvPr id="8" name="Google Shape;59;p13"/>
          <p:cNvSpPr txBox="1"/>
          <p:nvPr/>
        </p:nvSpPr>
        <p:spPr>
          <a:xfrm>
            <a:off x="3185893" y="2266568"/>
            <a:ext cx="7152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50" b="1" i="1" dirty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“나와 성향이 비슷한 친구들은 어떤 애니메이션을 찾아볼까</a:t>
            </a:r>
            <a:r>
              <a:rPr lang="ko" sz="1650" b="1" i="1" dirty="0" smtClean="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?”</a:t>
            </a:r>
            <a:endParaRPr sz="2000" b="1" i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" name="Google Shape;6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8868" y="3804418"/>
            <a:ext cx="3204050" cy="223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8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데이터셋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142" y="1357488"/>
            <a:ext cx="3881600" cy="30158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0;p14"/>
          <p:cNvSpPr txBox="1"/>
          <p:nvPr/>
        </p:nvSpPr>
        <p:spPr>
          <a:xfrm>
            <a:off x="3161592" y="4882933"/>
            <a:ext cx="7484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Surprise를 활용하여 추천시스템을 구현하고자 할 때, 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‘사용자 - 아이템 - 평점’으로 데이터 가공 필요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7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전처리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79;p15"/>
          <p:cNvSpPr txBox="1"/>
          <p:nvPr/>
        </p:nvSpPr>
        <p:spPr>
          <a:xfrm>
            <a:off x="7127220" y="1796576"/>
            <a:ext cx="3336202" cy="201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Char char="●"/>
            </a:pPr>
            <a:r>
              <a:rPr lang="ko" sz="17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5명 미만의 user에게 평가를 받은</a:t>
            </a:r>
            <a:r>
              <a:rPr lang="ko" sz="1700" b="1" dirty="0">
                <a:latin typeface="Nanum Gothic"/>
                <a:ea typeface="Nanum Gothic"/>
                <a:cs typeface="Nanum Gothic"/>
                <a:sym typeface="Nanum Gothic"/>
              </a:rPr>
              <a:t> 애니메이션 제거</a:t>
            </a:r>
            <a:endParaRPr sz="17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 smtClean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Char char="●"/>
            </a:pPr>
            <a:r>
              <a:rPr lang="ko" sz="1700" b="1" dirty="0">
                <a:latin typeface="Nanum Gothic"/>
                <a:ea typeface="Nanum Gothic"/>
                <a:cs typeface="Nanum Gothic"/>
                <a:sym typeface="Nanum Gothic"/>
              </a:rPr>
              <a:t>5개 미만의 애니메이션을 평가한 user 제거 </a:t>
            </a:r>
            <a:endParaRPr sz="17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979" y="1617477"/>
            <a:ext cx="4604241" cy="2979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979" y="4982927"/>
            <a:ext cx="4604241" cy="6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2;p15"/>
          <p:cNvSpPr txBox="1"/>
          <p:nvPr/>
        </p:nvSpPr>
        <p:spPr>
          <a:xfrm>
            <a:off x="7127220" y="4888678"/>
            <a:ext cx="3336202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Char char="●"/>
            </a:pPr>
            <a:r>
              <a:rPr lang="ko" sz="17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anime 데이터셋에 있는 애니메이션을 제외하고 drop</a:t>
            </a:r>
            <a:endParaRPr sz="1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4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3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DF5195B2-E349-047F-F93A-E7D00D1AD9AE}"/>
              </a:ext>
            </a:extLst>
          </p:cNvPr>
          <p:cNvSpPr txBox="1"/>
          <p:nvPr/>
        </p:nvSpPr>
        <p:spPr>
          <a:xfrm>
            <a:off x="2720781" y="1726996"/>
            <a:ext cx="5037459" cy="322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1.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팀원 소개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2.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주제 설명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3.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진행 상황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4.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향후 계획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841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-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알고리즘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17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144" y="1436827"/>
            <a:ext cx="7303522" cy="4278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5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cross validation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278" y="2264356"/>
            <a:ext cx="8196020" cy="2191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1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Grid Search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7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530" y="1599691"/>
            <a:ext cx="7848019" cy="4501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3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  <a:buClr>
                <a:srgbClr val="000000"/>
              </a:buClr>
              <a:buSzPts val="2000"/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애니메이션 추천 </a:t>
            </a:r>
            <a:r>
              <a:rPr lang="en-US" altLang="ko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–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추천시스템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구현</a:t>
            </a:r>
            <a:endParaRPr lang="ko-KR" altLang="en-US" sz="20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187" y="1127782"/>
            <a:ext cx="6478727" cy="36837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9;p19"/>
          <p:cNvSpPr txBox="1"/>
          <p:nvPr/>
        </p:nvSpPr>
        <p:spPr>
          <a:xfrm>
            <a:off x="1975528" y="5162064"/>
            <a:ext cx="999479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사용할 알고리즘과 추천 대상자인 User의 id를 입력받음.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User_id에 해당하는 사용자가 이미 평점을 매긴, 즉 이미 시청한 애니메이션을 제외.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입력된 알고리즘에 의해 사용자가 평점을 매기지 않은 애니메이션의 평점을 예측한 후,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" b="1" dirty="0">
                <a:latin typeface="Nanum Gothic"/>
                <a:ea typeface="Nanum Gothic"/>
                <a:cs typeface="Nanum Gothic"/>
                <a:sym typeface="Nanum Gothic"/>
              </a:rPr>
              <a:t>예측된 평점 중 가장 높은 평점을 받은 상위 N개의 애니메이션을 추천</a:t>
            </a:r>
            <a:endParaRPr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80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4</a:t>
            </a:r>
            <a:r>
              <a:rPr lang="en-US" altLang="ko-KR" sz="3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.  </a:t>
            </a:r>
            <a:r>
              <a:rPr lang="ko-KR" altLang="en-US" sz="32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향후 </a:t>
            </a: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계획</a:t>
            </a:r>
            <a:endParaRPr lang="en-US" altLang="ko-KR" sz="3200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EB49CC57-DCB6-5B1C-86D3-B5423E4D02CD}"/>
              </a:ext>
            </a:extLst>
          </p:cNvPr>
          <p:cNvSpPr txBox="1"/>
          <p:nvPr/>
        </p:nvSpPr>
        <p:spPr>
          <a:xfrm>
            <a:off x="3336943" y="1836609"/>
            <a:ext cx="3575914" cy="337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8</a:t>
            </a:r>
            <a:r>
              <a:rPr lang="ko-KR" altLang="en-US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월</a:t>
            </a: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b="1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week1</a:t>
            </a: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모델링 완성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week2</a:t>
            </a: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예선 제출 마감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week3</a:t>
            </a:r>
          </a:p>
          <a:p>
            <a:pPr>
              <a:lnSpc>
                <a:spcPct val="115000"/>
              </a:lnSpc>
            </a:pP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[</a:t>
            </a:r>
            <a:r>
              <a:rPr lang="ko-KR" altLang="en-US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본선 발표 준비 및 발표</a:t>
            </a:r>
            <a:r>
              <a:rPr lang="en-US" altLang="ko-KR" b="1" dirty="0">
                <a:solidFill>
                  <a:schemeClr val="accent3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436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2320689" y="2857283"/>
            <a:ext cx="663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4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감사합니다</a:t>
            </a:r>
            <a:endParaRPr lang="en-US" altLang="ko-KR" sz="4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29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팀원 소개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DF5195B2-E349-047F-F93A-E7D00D1AD9AE}"/>
              </a:ext>
            </a:extLst>
          </p:cNvPr>
          <p:cNvSpPr txBox="1"/>
          <p:nvPr/>
        </p:nvSpPr>
        <p:spPr>
          <a:xfrm>
            <a:off x="2720781" y="1726996"/>
            <a:ext cx="5037459" cy="322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김병준  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| 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컴퓨터공학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김정우  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|  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경영학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김찬호  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|  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응용통계학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박정현  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|  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응용통계학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3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2.  </a:t>
            </a: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주제 설명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5ADD792A-F2F9-451B-722A-AD6AEA1CED45}"/>
              </a:ext>
            </a:extLst>
          </p:cNvPr>
          <p:cNvSpPr txBox="1"/>
          <p:nvPr/>
        </p:nvSpPr>
        <p:spPr>
          <a:xfrm>
            <a:off x="3862648" y="1255000"/>
            <a:ext cx="576595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3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en-US" altLang="ko-KR" sz="3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&amp; 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애니메이션 추천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2ECE51EB-3C46-2EA8-F7E5-7FBB149EEA5D}"/>
              </a:ext>
            </a:extLst>
          </p:cNvPr>
          <p:cNvSpPr txBox="1"/>
          <p:nvPr/>
        </p:nvSpPr>
        <p:spPr>
          <a:xfrm>
            <a:off x="3531070" y="2480794"/>
            <a:ext cx="6429113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u="sng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“</a:t>
            </a:r>
            <a:r>
              <a:rPr lang="ko-KR" altLang="en-US" u="sng" dirty="0" err="1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u="sng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추천과 그에 따른 애니메이션 추천</a:t>
            </a:r>
            <a:r>
              <a:rPr lang="en-US" altLang="ko-KR" u="sng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”</a:t>
            </a:r>
            <a:endParaRPr lang="en-US" altLang="ko-KR" u="sng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43695" y="3138660"/>
            <a:ext cx="9060872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en-US" altLang="ko-KR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최애캐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 외모와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성격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등 다양한 요소를 종합적으로 분석해 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 추천하는 방법론</a:t>
            </a:r>
            <a:endParaRPr lang="en-US" altLang="ko-KR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이어서 </a:t>
            </a:r>
            <a:r>
              <a:rPr lang="ko-KR" altLang="en-US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차애캐가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등장하는 애니메이션 소개</a:t>
            </a:r>
            <a:r>
              <a:rPr lang="en-US" altLang="ko-KR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후 해당 애니메이션과 유사한 애니메이션 추천</a:t>
            </a:r>
            <a:endParaRPr lang="en-US" altLang="ko-KR" dirty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9" name="Picture 2" descr="강철의 연금술사 ☆에드워드 형제 신작 피규어 공개☆">
            <a:extLst>
              <a:ext uri="{FF2B5EF4-FFF2-40B4-BE49-F238E27FC236}">
                <a16:creationId xmlns:a16="http://schemas.microsoft.com/office/drawing/2014/main" id="{4F976339-EC86-8EFA-3825-991E01906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r="22402" b="2881"/>
          <a:stretch/>
        </p:blipFill>
        <p:spPr bwMode="auto">
          <a:xfrm>
            <a:off x="3862648" y="4959120"/>
            <a:ext cx="1977065" cy="14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나루토 - 우즈마키 나루토 (질풍전) 사진 (43843788) - 팬팝">
            <a:extLst>
              <a:ext uri="{FF2B5EF4-FFF2-40B4-BE49-F238E27FC236}">
                <a16:creationId xmlns:a16="http://schemas.microsoft.com/office/drawing/2014/main" id="{7F4B3A6D-5093-3DB6-9B1A-63C61E60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170" y="4959119"/>
            <a:ext cx="1977066" cy="14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AAE3BDE2-8932-6DC5-685E-1760A992912D}"/>
              </a:ext>
            </a:extLst>
          </p:cNvPr>
          <p:cNvSpPr txBox="1"/>
          <p:nvPr/>
        </p:nvSpPr>
        <p:spPr>
          <a:xfrm>
            <a:off x="6170199" y="5024637"/>
            <a:ext cx="1300484" cy="141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금발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청소년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성급함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algn="ctr"/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⋮</a:t>
            </a:r>
            <a:endParaRPr lang="ko-KR" altLang="en-US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hlinkClick r:id="rId6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050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2320689" y="2857283"/>
            <a:ext cx="6639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4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3.  </a:t>
            </a:r>
            <a:r>
              <a:rPr lang="ko-KR" altLang="en-US" sz="4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진행 상황</a:t>
            </a:r>
            <a:endParaRPr lang="en-US" altLang="ko-KR" sz="4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71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;p13"/>
          <p:cNvSpPr txBox="1"/>
          <p:nvPr/>
        </p:nvSpPr>
        <p:spPr>
          <a:xfrm>
            <a:off x="1805300" y="205182"/>
            <a:ext cx="66392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7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55;p13"/>
          <p:cNvSpPr txBox="1"/>
          <p:nvPr/>
        </p:nvSpPr>
        <p:spPr>
          <a:xfrm>
            <a:off x="2514089" y="1071943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1. 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에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MAL_ID</a:t>
            </a:r>
            <a:r>
              <a:rPr lang="en-US" altLang="ko-KR" sz="20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</a:t>
            </a:r>
            <a:r>
              <a:rPr lang="en-US" altLang="ko-KR" sz="1400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MyAnimelist_ID</a:t>
            </a:r>
            <a:r>
              <a:rPr lang="en-US" altLang="ko-KR" sz="20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)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추가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9" name="Google Shape;55;p13"/>
          <p:cNvSpPr txBox="1"/>
          <p:nvPr/>
        </p:nvSpPr>
        <p:spPr>
          <a:xfrm>
            <a:off x="3057106" y="1556425"/>
            <a:ext cx="8710792" cy="140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data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와 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연결시킬 수 있는 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index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필요</a:t>
            </a:r>
            <a:endParaRPr lang="en-US" altLang="ko-KR" sz="1600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=&gt; 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</a:t>
            </a:r>
            <a:r>
              <a:rPr lang="ko-KR" altLang="en-US" sz="1600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크롤링을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통해 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에 해당 캐릭터가 출연하는 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의</a:t>
            </a: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MAL_ID</a:t>
            </a:r>
            <a:r>
              <a:rPr lang="ko-KR" altLang="en-US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추가</a:t>
            </a:r>
            <a:endParaRPr lang="en-US" altLang="ko-KR" sz="1600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  <a:p>
            <a:pPr lvl="0">
              <a:lnSpc>
                <a:spcPct val="115000"/>
              </a:lnSpc>
            </a:pPr>
            <a:endParaRPr lang="en-US" altLang="ko-KR" sz="24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462" y="2995116"/>
            <a:ext cx="8875436" cy="680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b="53135"/>
          <a:stretch/>
        </p:blipFill>
        <p:spPr>
          <a:xfrm>
            <a:off x="2892462" y="4139338"/>
            <a:ext cx="8875436" cy="743595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462" y="5441464"/>
            <a:ext cx="8875436" cy="58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463087" y="3740955"/>
            <a:ext cx="228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MAL_ID </a:t>
            </a:r>
            <a:r>
              <a:rPr lang="ko-KR" altLang="en-US" sz="1200" dirty="0" smtClean="0"/>
              <a:t>추가</a:t>
            </a:r>
            <a:endParaRPr lang="ko-KR" altLang="en-US" sz="1200" dirty="0"/>
          </a:p>
        </p:txBody>
      </p:sp>
      <p:sp>
        <p:nvSpPr>
          <p:cNvPr id="17" name="타원 16"/>
          <p:cNvSpPr/>
          <p:nvPr/>
        </p:nvSpPr>
        <p:spPr>
          <a:xfrm>
            <a:off x="11323476" y="4110078"/>
            <a:ext cx="515542" cy="77285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057106" y="5346722"/>
            <a:ext cx="515542" cy="77285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848367" y="4415763"/>
            <a:ext cx="500113" cy="46717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3487235" y="5604063"/>
            <a:ext cx="500113" cy="46717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53834" y="4928017"/>
            <a:ext cx="22099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en-US" altLang="ko-KR" sz="14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animation </a:t>
            </a:r>
            <a:r>
              <a:rPr lang="en-US" altLang="ko-KR" sz="14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data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353834" y="2469138"/>
            <a:ext cx="15315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</a:t>
            </a:r>
            <a:r>
              <a:rPr lang="en-US" altLang="ko-KR" sz="14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</a:t>
            </a:r>
            <a:r>
              <a:rPr lang="en-US" altLang="ko-KR" sz="1400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data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3848367" y="4912193"/>
            <a:ext cx="169201" cy="6398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아래쪽 화살표 41"/>
          <p:cNvSpPr/>
          <p:nvPr/>
        </p:nvSpPr>
        <p:spPr>
          <a:xfrm>
            <a:off x="7237328" y="3762557"/>
            <a:ext cx="185704" cy="275717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데이터 전처리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;p13"/>
          <p:cNvSpPr txBox="1"/>
          <p:nvPr/>
        </p:nvSpPr>
        <p:spPr>
          <a:xfrm>
            <a:off x="2514089" y="1071943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2.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불필요한 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columns drop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53135"/>
          <a:stretch/>
        </p:blipFill>
        <p:spPr>
          <a:xfrm>
            <a:off x="2808379" y="2192583"/>
            <a:ext cx="8875436" cy="743595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b="46382"/>
          <a:stretch/>
        </p:blipFill>
        <p:spPr>
          <a:xfrm>
            <a:off x="2808379" y="3313935"/>
            <a:ext cx="8875436" cy="421029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5" name="아래쪽 화살표 4"/>
          <p:cNvSpPr/>
          <p:nvPr/>
        </p:nvSpPr>
        <p:spPr>
          <a:xfrm>
            <a:off x="7117923" y="3003536"/>
            <a:ext cx="185704" cy="275717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55;p13"/>
          <p:cNvSpPr txBox="1"/>
          <p:nvPr/>
        </p:nvSpPr>
        <p:spPr>
          <a:xfrm>
            <a:off x="2441535" y="1553189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character data</a:t>
            </a:r>
          </a:p>
        </p:txBody>
      </p:sp>
      <p:sp>
        <p:nvSpPr>
          <p:cNvPr id="15" name="Google Shape;55;p13"/>
          <p:cNvSpPr txBox="1"/>
          <p:nvPr/>
        </p:nvSpPr>
        <p:spPr>
          <a:xfrm>
            <a:off x="2441535" y="3896462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* animation data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28678"/>
          <a:stretch/>
        </p:blipFill>
        <p:spPr>
          <a:xfrm>
            <a:off x="2808379" y="5603067"/>
            <a:ext cx="8875436" cy="517743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b="40179"/>
          <a:stretch/>
        </p:blipFill>
        <p:spPr>
          <a:xfrm>
            <a:off x="2808380" y="4511975"/>
            <a:ext cx="8875436" cy="704942"/>
          </a:xfrm>
          <a:prstGeom prst="rect">
            <a:avLst/>
          </a:prstGeom>
          <a:ln w="1270">
            <a:solidFill>
              <a:schemeClr val="tx1"/>
            </a:solidFill>
          </a:ln>
        </p:spPr>
      </p:pic>
      <p:sp>
        <p:nvSpPr>
          <p:cNvPr id="19" name="타원 18"/>
          <p:cNvSpPr/>
          <p:nvPr/>
        </p:nvSpPr>
        <p:spPr>
          <a:xfrm>
            <a:off x="3304613" y="2178237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649947" y="2167725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629673" y="2167878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033419" y="2168022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764297" y="2178237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577181" y="2167725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1246678" y="2178237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867733" y="4432051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422653" y="4432051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498632" y="4428975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017398" y="4437960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648297" y="4456353"/>
            <a:ext cx="495227" cy="368222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7117923" y="5284068"/>
            <a:ext cx="185704" cy="275717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5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" name="Google Shape;55;p13"/>
          <p:cNvSpPr txBox="1"/>
          <p:nvPr/>
        </p:nvSpPr>
        <p:spPr>
          <a:xfrm>
            <a:off x="1805300" y="205182"/>
            <a:ext cx="6639200" cy="83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모델링</a:t>
            </a:r>
            <a:endParaRPr lang="en-US" altLang="ko-KR" sz="32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5;p13"/>
          <p:cNvSpPr txBox="1"/>
          <p:nvPr/>
        </p:nvSpPr>
        <p:spPr>
          <a:xfrm>
            <a:off x="3251540" y="2400300"/>
            <a:ext cx="6966625" cy="707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 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제외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한 나머지 정보를 가지고 모델링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3" name="Google Shape;55;p13"/>
          <p:cNvSpPr txBox="1"/>
          <p:nvPr/>
        </p:nvSpPr>
        <p:spPr>
          <a:xfrm>
            <a:off x="3251540" y="4846737"/>
            <a:ext cx="69666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</a:t>
            </a:r>
            <a:r>
              <a:rPr lang="ko-KR" altLang="en-US" sz="2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ko-KR" altLang="en-US" sz="20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을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사용하여 모델링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0173" y="370044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/>
              <a:t>vs</a:t>
            </a:r>
            <a:endParaRPr lang="ko-KR" altLang="en-US" sz="3600" b="1" dirty="0"/>
          </a:p>
        </p:txBody>
      </p:sp>
      <p:sp>
        <p:nvSpPr>
          <p:cNvPr id="26" name="Google Shape;55;p13"/>
          <p:cNvSpPr txBox="1"/>
          <p:nvPr/>
        </p:nvSpPr>
        <p:spPr>
          <a:xfrm>
            <a:off x="2514089" y="1071943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1. 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(contents-based filtering)</a:t>
            </a:r>
          </a:p>
        </p:txBody>
      </p:sp>
    </p:spTree>
    <p:extLst>
      <p:ext uri="{BB962C8B-B14F-4D97-AF65-F5344CB8AC3E}">
        <p14:creationId xmlns:p14="http://schemas.microsoft.com/office/powerpoint/2010/main" val="31790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600"/>
            <a:ext cx="1574800" cy="69592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" name="Google Shape;56;p13"/>
          <p:cNvCxnSpPr/>
          <p:nvPr/>
        </p:nvCxnSpPr>
        <p:spPr>
          <a:xfrm>
            <a:off x="230500" y="-50600"/>
            <a:ext cx="0" cy="2916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38266" y="4095533"/>
            <a:ext cx="40513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5;p13"/>
          <p:cNvSpPr txBox="1"/>
          <p:nvPr/>
        </p:nvSpPr>
        <p:spPr>
          <a:xfrm>
            <a:off x="1975528" y="447784"/>
            <a:ext cx="799707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character data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를</a:t>
            </a:r>
            <a:r>
              <a:rPr lang="en-US" altLang="ko-KR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이용한 </a:t>
            </a:r>
            <a:r>
              <a:rPr lang="ko-KR" altLang="en-US" sz="2000" b="1" dirty="0" err="1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20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추천 결과</a:t>
            </a:r>
            <a:endParaRPr lang="en-US" altLang="ko-KR" sz="20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837680" y="1727200"/>
            <a:ext cx="0" cy="502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55;p13"/>
          <p:cNvSpPr txBox="1"/>
          <p:nvPr/>
        </p:nvSpPr>
        <p:spPr>
          <a:xfrm>
            <a:off x="3650575" y="1619756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제외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sp>
        <p:nvSpPr>
          <p:cNvPr id="13" name="Google Shape;55;p13"/>
          <p:cNvSpPr txBox="1"/>
          <p:nvPr/>
        </p:nvSpPr>
        <p:spPr>
          <a:xfrm>
            <a:off x="8273375" y="1619755"/>
            <a:ext cx="20771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description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만</a:t>
            </a:r>
            <a:r>
              <a:rPr lang="en-US" altLang="ko-KR" sz="1600" b="1" dirty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 </a:t>
            </a:r>
            <a:r>
              <a:rPr lang="ko-KR" altLang="en-US" sz="1600" b="1" dirty="0" smtClean="0">
                <a:solidFill>
                  <a:srgbClr val="19264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 ExtraBold"/>
                <a:sym typeface="NanumGothic ExtraBold"/>
              </a:rPr>
              <a:t>사용</a:t>
            </a:r>
            <a:endParaRPr lang="en-US" altLang="ko-KR" sz="1600" b="1" dirty="0" smtClean="0">
              <a:solidFill>
                <a:srgbClr val="19264B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Gothic ExtraBold"/>
              <a:sym typeface="NanumGothic Extra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164" y="2693431"/>
            <a:ext cx="4845035" cy="28732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27772" y="1206009"/>
            <a:ext cx="2122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Naruto UZUMAKI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284" y="2693431"/>
            <a:ext cx="4845035" cy="28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1107</Words>
  <Application>Microsoft Office PowerPoint</Application>
  <PresentationFormat>와이드스크린</PresentationFormat>
  <Paragraphs>143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Nanum Gothic</vt:lpstr>
      <vt:lpstr>NanumGothic ExtraBold</vt:lpstr>
      <vt:lpstr>나눔고딕</vt:lpstr>
      <vt:lpstr>나눔스퀘어OTF ExtraBold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박정현</dc:creator>
  <cp:lastModifiedBy>박정현</cp:lastModifiedBy>
  <cp:revision>65</cp:revision>
  <dcterms:created xsi:type="dcterms:W3CDTF">2022-07-25T18:17:47Z</dcterms:created>
  <dcterms:modified xsi:type="dcterms:W3CDTF">2022-07-26T15:08:33Z</dcterms:modified>
</cp:coreProperties>
</file>